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9C900-7B5E-45B5-BAEB-D91A3B31E15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E57E7-2B56-47FA-89C5-678DC89CE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11A7D-F925-496B-8DA0-294C05FE90CB}" type="datetime1">
              <a:rPr lang="en-US" smtClean="0"/>
              <a:t>4/1/2020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311999-C4A8-478E-A617-3B6A4A8DD323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A86E-22B0-488B-8A94-78048C1F12E2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EBA53-71BF-45C2-895E-A3247644CA33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5261F-BD48-4A2B-8C8B-7181820E02B6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830-0958-4FD6-9E3C-2D5FD163FE2F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F8D31-1F71-403D-8A33-4157C1AF0668}" type="datetime1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0A8E7-2ACE-4084-A629-48B458A459CD}" type="datetime1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F7AE1E-21E4-4A4D-B17D-A5C9907D4BB8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4B36B9-D84B-4DEF-82FB-82DE3D979913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E4677E-092C-4DCE-BEF5-A3B7723AA963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3B6796-D70A-4270-8842-F37D07A8A1B5}" type="datetime1">
              <a:rPr lang="en-US" smtClean="0"/>
              <a:t>4/1/2020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FE16B-7611-430C-BA08-58BAEB7F06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642918"/>
            <a:ext cx="7772400" cy="23679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Директна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пропорционалност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sr-Cyrl-R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Г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рафик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зависности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=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x,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х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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9190" y="3714752"/>
            <a:ext cx="4000496" cy="1214446"/>
          </a:xfrm>
          <a:solidFill>
            <a:schemeClr val="tx2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b="1" dirty="0" smtClean="0">
                <a:solidFill>
                  <a:srgbClr val="00B050"/>
                </a:solidFill>
              </a:rPr>
              <a:t>2.04.2020.</a:t>
            </a:r>
          </a:p>
          <a:p>
            <a:pPr algn="ctr"/>
            <a:r>
              <a:rPr lang="sr-Cyrl-RS" b="1" i="1" dirty="0" smtClean="0">
                <a:solidFill>
                  <a:srgbClr val="00B050"/>
                </a:solidFill>
              </a:rPr>
              <a:t>7.разред  </a:t>
            </a:r>
            <a:endParaRPr lang="en-US" b="1" i="1" dirty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29390" y="4499776"/>
            <a:ext cx="2571768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8596" y="4357694"/>
            <a:ext cx="285752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07191" y="3536157"/>
            <a:ext cx="2143140" cy="164307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1</a:t>
            </a:fld>
            <a:endParaRPr lang="en-US"/>
          </a:p>
        </p:txBody>
      </p:sp>
      <p:sp>
        <p:nvSpPr>
          <p:cNvPr id="14" name="Explosion 1 13"/>
          <p:cNvSpPr/>
          <p:nvPr/>
        </p:nvSpPr>
        <p:spPr>
          <a:xfrm>
            <a:off x="7500958" y="5786454"/>
            <a:ext cx="928694" cy="857232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*</a:t>
            </a:r>
            <a:r>
              <a:rPr lang="sr-Cyrl-RS" u="sng" dirty="0" smtClean="0">
                <a:solidFill>
                  <a:srgbClr val="0070C0"/>
                </a:solidFill>
              </a:rPr>
              <a:t>Појам директне пропорционалности</a:t>
            </a:r>
            <a:r>
              <a:rPr lang="sr-Cyrl-RS" dirty="0" smtClean="0"/>
              <a:t>*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Директна пропорционалност је зависност између две</a:t>
            </a:r>
          </a:p>
          <a:p>
            <a:pPr>
              <a:buNone/>
            </a:pPr>
            <a:r>
              <a:rPr lang="sr-Cyrl-RS" dirty="0" smtClean="0"/>
              <a:t>променљиве величине таква да је количник </a:t>
            </a:r>
          </a:p>
          <a:p>
            <a:pPr>
              <a:buNone/>
            </a:pPr>
            <a:r>
              <a:rPr lang="sr-Cyrl-RS" dirty="0" smtClean="0"/>
              <a:t>одговарајућих вредности </a:t>
            </a:r>
            <a:r>
              <a:rPr lang="sr-Cyrl-RS" b="1" u="sng" dirty="0" smtClean="0">
                <a:solidFill>
                  <a:srgbClr val="C00000"/>
                </a:solidFill>
              </a:rPr>
              <a:t>сталан</a:t>
            </a:r>
            <a:r>
              <a:rPr lang="sr-Cyrl-RS" dirty="0" smtClean="0"/>
              <a:t>, тј. </a:t>
            </a:r>
            <a:r>
              <a:rPr lang="sr-Cyrl-RS" b="1" u="sng" dirty="0" smtClean="0">
                <a:solidFill>
                  <a:srgbClr val="C00000"/>
                </a:solidFill>
              </a:rPr>
              <a:t>к</a:t>
            </a:r>
            <a:r>
              <a:rPr lang="sr-Cyrl-RS" b="1" u="sng" dirty="0" smtClean="0">
                <a:solidFill>
                  <a:srgbClr val="C00000"/>
                </a:solidFill>
              </a:rPr>
              <a:t>онстантан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u="sng" dirty="0" smtClean="0">
                <a:solidFill>
                  <a:srgbClr val="008000"/>
                </a:solidFill>
              </a:rPr>
              <a:t>Пример 1:</a:t>
            </a:r>
          </a:p>
          <a:p>
            <a:pPr>
              <a:buNone/>
            </a:pPr>
            <a:r>
              <a:rPr lang="sr-Cyrl-RS" dirty="0" smtClean="0"/>
              <a:t>Кретање приликом кога су пређени пут и протекло</a:t>
            </a:r>
          </a:p>
          <a:p>
            <a:pPr>
              <a:buNone/>
            </a:pPr>
            <a:r>
              <a:rPr lang="sr-Cyrl-RS" dirty="0" smtClean="0"/>
              <a:t>време директно пропорционалне величине је </a:t>
            </a:r>
          </a:p>
          <a:p>
            <a:pPr>
              <a:buNone/>
            </a:pPr>
            <a:r>
              <a:rPr lang="sr-Cyrl-RS" dirty="0" smtClean="0"/>
              <a:t>најједноставнија врста кретања и називамо га </a:t>
            </a:r>
          </a:p>
          <a:p>
            <a:pPr>
              <a:buNone/>
            </a:pPr>
            <a:r>
              <a:rPr lang="sr-Cyrl-RS" b="1" u="sng" dirty="0" smtClean="0">
                <a:solidFill>
                  <a:srgbClr val="008000"/>
                </a:solidFill>
              </a:rPr>
              <a:t>равномерним кретањем</a:t>
            </a:r>
            <a:r>
              <a:rPr lang="sr-Cyrl-RS" dirty="0" smtClean="0"/>
              <a:t>. Константан однос пута и </a:t>
            </a:r>
          </a:p>
          <a:p>
            <a:pPr>
              <a:buNone/>
            </a:pPr>
            <a:r>
              <a:rPr lang="sr-Cyrl-RS" dirty="0" smtClean="0"/>
              <a:t>времена приликом оваквог кретања назива се </a:t>
            </a:r>
          </a:p>
          <a:p>
            <a:pPr>
              <a:buNone/>
            </a:pPr>
            <a:r>
              <a:rPr lang="sr-Cyrl-RS" b="1" u="sng" dirty="0" smtClean="0">
                <a:solidFill>
                  <a:srgbClr val="008000"/>
                </a:solidFill>
              </a:rPr>
              <a:t>брзина.</a:t>
            </a:r>
            <a:r>
              <a:rPr lang="sr-Cyrl-RS" dirty="0" smtClean="0">
                <a:solidFill>
                  <a:srgbClr val="00B0F0"/>
                </a:solidFill>
              </a:rPr>
              <a:t>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Ако се неко тело креће равномерном брзином 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v = 0,5m/s, </a:t>
            </a:r>
            <a:r>
              <a:rPr lang="sr-Cyrl-RS" dirty="0" smtClean="0"/>
              <a:t>тада је однос пређеног пута </a:t>
            </a:r>
            <a:r>
              <a:rPr lang="sr-Latn-RS" b="1" dirty="0" smtClean="0"/>
              <a:t>s</a:t>
            </a:r>
            <a:r>
              <a:rPr lang="sr-Cyrl-RS" dirty="0" smtClean="0"/>
              <a:t> и </a:t>
            </a:r>
          </a:p>
          <a:p>
            <a:pPr>
              <a:buNone/>
            </a:pPr>
            <a:r>
              <a:rPr lang="sr-Cyrl-RS" dirty="0" smtClean="0"/>
              <a:t>протеклог времена </a:t>
            </a:r>
            <a:r>
              <a:rPr lang="sr-Latn-RS" b="1" dirty="0" smtClean="0"/>
              <a:t>t</a:t>
            </a:r>
            <a:r>
              <a:rPr lang="sr-Cyrl-RS" dirty="0" smtClean="0"/>
              <a:t> </a:t>
            </a:r>
            <a:r>
              <a:rPr lang="sr-Cyrl-RS" u="sng" dirty="0" smtClean="0"/>
              <a:t>константан</a:t>
            </a:r>
            <a:r>
              <a:rPr lang="sr-Cyrl-RS" dirty="0" smtClean="0"/>
              <a:t> и једнак 0,5, тј.</a:t>
            </a:r>
          </a:p>
          <a:p>
            <a:pPr>
              <a:buNone/>
            </a:pPr>
            <a:r>
              <a:rPr lang="sr-Latn-RS" b="1" dirty="0" smtClean="0"/>
              <a:t>s/t = 0,5</a:t>
            </a:r>
            <a:r>
              <a:rPr lang="sr-Latn-RS" dirty="0" smtClean="0"/>
              <a:t>, </a:t>
            </a:r>
            <a:r>
              <a:rPr lang="sr-Cyrl-RS" dirty="0" smtClean="0"/>
              <a:t>односно </a:t>
            </a:r>
            <a:r>
              <a:rPr lang="sr-Latn-RS" b="1" dirty="0" smtClean="0"/>
              <a:t>s</a:t>
            </a:r>
            <a:r>
              <a:rPr lang="sr-Cyrl-RS" b="1" dirty="0" smtClean="0"/>
              <a:t> = 0,5</a:t>
            </a:r>
            <a:r>
              <a:rPr lang="sr-Cyrl-RS" b="1" dirty="0" smtClean="0">
                <a:latin typeface="Minion Pro Cond"/>
              </a:rPr>
              <a:t>·</a:t>
            </a:r>
            <a:r>
              <a:rPr lang="sr-Latn-RS" b="1" dirty="0" smtClean="0"/>
              <a:t>t</a:t>
            </a:r>
            <a:r>
              <a:rPr lang="sr-Cyrl-RS" dirty="0" smtClean="0"/>
              <a:t>. 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Зависност пута и времена при равномерном</a:t>
            </a:r>
          </a:p>
          <a:p>
            <a:pPr>
              <a:buNone/>
            </a:pPr>
            <a:r>
              <a:rPr lang="sr-Cyrl-RS" dirty="0" smtClean="0"/>
              <a:t>кретању брзином од </a:t>
            </a:r>
            <a:r>
              <a:rPr lang="sr-Latn-RS" dirty="0" smtClean="0"/>
              <a:t>0,5m/s </a:t>
            </a:r>
            <a:r>
              <a:rPr lang="sr-Cyrl-RS" dirty="0" smtClean="0"/>
              <a:t>илустрован је </a:t>
            </a:r>
            <a:r>
              <a:rPr lang="sr-Cyrl-RS" b="1" u="sng" dirty="0" smtClean="0">
                <a:solidFill>
                  <a:srgbClr val="0070C0"/>
                </a:solidFill>
              </a:rPr>
              <a:t>графиком</a:t>
            </a:r>
          </a:p>
          <a:p>
            <a:pPr>
              <a:buNone/>
            </a:pPr>
            <a:r>
              <a:rPr lang="sr-Cyrl-RS" dirty="0" smtClean="0"/>
              <a:t>на слици: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786190"/>
            <a:ext cx="4101057" cy="2557810"/>
          </a:xfrm>
          <a:prstGeom prst="rect">
            <a:avLst/>
          </a:prstGeom>
          <a:ln w="19050" cap="sq">
            <a:solidFill>
              <a:srgbClr val="0070C0"/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6572264" y="6143644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7286644" y="6143644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8001024" y="6143644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0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8000"/>
                </a:solidFill>
              </a:rPr>
              <a:t>Пример 2:</a:t>
            </a:r>
          </a:p>
          <a:p>
            <a:pPr>
              <a:buNone/>
            </a:pPr>
            <a:r>
              <a:rPr lang="sr-Cyrl-RS" dirty="0" smtClean="0"/>
              <a:t>Однос </a:t>
            </a:r>
            <a:r>
              <a:rPr lang="sr-Cyrl-RS" b="1" i="1" dirty="0" smtClean="0"/>
              <a:t>обима</a:t>
            </a:r>
            <a:r>
              <a:rPr lang="sr-Cyrl-RS" dirty="0" smtClean="0"/>
              <a:t> једнакостраничног троугла и његове </a:t>
            </a:r>
          </a:p>
          <a:p>
            <a:pPr>
              <a:buNone/>
            </a:pPr>
            <a:r>
              <a:rPr lang="sr-Cyrl-RS" dirty="0" smtClean="0"/>
              <a:t>странице </a:t>
            </a:r>
            <a:r>
              <a:rPr lang="sr-Latn-RS" b="1" i="1" dirty="0" smtClean="0"/>
              <a:t>a</a:t>
            </a:r>
            <a:r>
              <a:rPr lang="sr-Cyrl-RS" dirty="0" smtClean="0"/>
              <a:t> је </a:t>
            </a:r>
            <a:r>
              <a:rPr lang="sr-Cyrl-RS" u="sng" dirty="0" smtClean="0"/>
              <a:t>константан</a:t>
            </a:r>
            <a:r>
              <a:rPr lang="sr-Cyrl-RS" dirty="0" smtClean="0"/>
              <a:t> и једнак </a:t>
            </a:r>
            <a:r>
              <a:rPr lang="sr-Cyrl-RS" b="1" dirty="0" smtClean="0">
                <a:solidFill>
                  <a:srgbClr val="C00000"/>
                </a:solidFill>
              </a:rPr>
              <a:t>3</a:t>
            </a:r>
            <a:r>
              <a:rPr lang="sr-Cyrl-RS" dirty="0" smtClean="0"/>
              <a:t>, а то је управо</a:t>
            </a:r>
          </a:p>
          <a:p>
            <a:pPr>
              <a:buNone/>
            </a:pPr>
            <a:r>
              <a:rPr lang="sr-Cyrl-RS" dirty="0" smtClean="0"/>
              <a:t>оно што изражава формула </a:t>
            </a:r>
            <a:r>
              <a:rPr lang="sr-Cyrl-RS" b="1" dirty="0" smtClean="0">
                <a:solidFill>
                  <a:srgbClr val="C00000"/>
                </a:solidFill>
              </a:rPr>
              <a:t>О = 3</a:t>
            </a:r>
            <a:r>
              <a:rPr lang="sr-Latn-RS" b="1" dirty="0" smtClean="0">
                <a:solidFill>
                  <a:srgbClr val="C00000"/>
                </a:solidFill>
              </a:rPr>
              <a:t>a</a:t>
            </a:r>
            <a:r>
              <a:rPr lang="sr-Cyrl-RS" dirty="0" smtClean="0"/>
              <a:t>. График ове </a:t>
            </a:r>
          </a:p>
          <a:p>
            <a:pPr>
              <a:buNone/>
            </a:pPr>
            <a:r>
              <a:rPr lang="sr-Cyrl-RS" dirty="0" smtClean="0"/>
              <a:t>зависности је дат на следећој слици:</a:t>
            </a:r>
            <a:endParaRPr lang="en-US" dirty="0"/>
          </a:p>
        </p:txBody>
      </p:sp>
      <p:pic>
        <p:nvPicPr>
          <p:cNvPr id="4" name="Picture 3" descr="7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643183"/>
            <a:ext cx="3786214" cy="3931838"/>
          </a:xfrm>
          <a:prstGeom prst="rect">
            <a:avLst/>
          </a:prstGeom>
          <a:ln w="28575" cap="sq">
            <a:solidFill>
              <a:srgbClr val="0070C0"/>
            </a:solidFill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6072198" y="5429264"/>
            <a:ext cx="785818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7215206" y="5857892"/>
            <a:ext cx="785818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0000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Имајући у виду претходна два примера закључујемо: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Две величине су </a:t>
            </a:r>
            <a:r>
              <a:rPr lang="sr-Cyrl-RS" b="1" i="1" dirty="0" smtClean="0">
                <a:solidFill>
                  <a:srgbClr val="0070C0"/>
                </a:solidFill>
              </a:rPr>
              <a:t>директно</a:t>
            </a:r>
            <a:r>
              <a:rPr lang="sr-Cyrl-RS" i="1" dirty="0" smtClean="0">
                <a:solidFill>
                  <a:srgbClr val="0070C0"/>
                </a:solidFill>
              </a:rPr>
              <a:t> </a:t>
            </a:r>
            <a:r>
              <a:rPr lang="sr-Cyrl-RS" b="1" i="1" dirty="0" smtClean="0">
                <a:solidFill>
                  <a:srgbClr val="0070C0"/>
                </a:solidFill>
              </a:rPr>
              <a:t>пропорционалне</a:t>
            </a:r>
            <a:r>
              <a:rPr lang="sr-Cyrl-RS" i="1" dirty="0" smtClean="0">
                <a:solidFill>
                  <a:srgbClr val="0070C0"/>
                </a:solidFill>
              </a:rPr>
              <a:t> уколико </a:t>
            </a: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се повећањем једне </a:t>
            </a:r>
            <a:r>
              <a:rPr lang="sr-Cyrl-RS" i="1" u="sng" dirty="0" smtClean="0">
                <a:solidFill>
                  <a:srgbClr val="0070C0"/>
                </a:solidFill>
              </a:rPr>
              <a:t>сразмерно повећава </a:t>
            </a:r>
            <a:r>
              <a:rPr lang="sr-Cyrl-RS" i="1" dirty="0" smtClean="0">
                <a:solidFill>
                  <a:srgbClr val="0070C0"/>
                </a:solidFill>
              </a:rPr>
              <a:t>и друга,</a:t>
            </a: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о</a:t>
            </a:r>
            <a:r>
              <a:rPr lang="sr-Cyrl-RS" i="1" dirty="0" smtClean="0">
                <a:solidFill>
                  <a:srgbClr val="0070C0"/>
                </a:solidFill>
              </a:rPr>
              <a:t>дносно умањивањем једне </a:t>
            </a:r>
            <a:r>
              <a:rPr lang="sr-Cyrl-RS" i="1" u="sng" dirty="0" smtClean="0">
                <a:solidFill>
                  <a:srgbClr val="0070C0"/>
                </a:solidFill>
              </a:rPr>
              <a:t>сразмерно се смањује</a:t>
            </a: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и друга.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786190"/>
            <a:ext cx="4143404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bg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triped Right Arrow 4"/>
          <p:cNvSpPr/>
          <p:nvPr/>
        </p:nvSpPr>
        <p:spPr>
          <a:xfrm>
            <a:off x="7358082" y="5786454"/>
            <a:ext cx="857256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0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Константан однос две директно пропорционалне </a:t>
            </a:r>
          </a:p>
          <a:p>
            <a:pPr>
              <a:buNone/>
            </a:pPr>
            <a:r>
              <a:rPr lang="sr-Cyrl-RS" dirty="0" smtClean="0"/>
              <a:t>величине назива се </a:t>
            </a:r>
            <a:r>
              <a:rPr lang="sr-Cyrl-RS" b="1" i="1" u="sng" dirty="0" smtClean="0">
                <a:solidFill>
                  <a:srgbClr val="008000"/>
                </a:solidFill>
              </a:rPr>
              <a:t>коефицијент </a:t>
            </a:r>
            <a:r>
              <a:rPr lang="sr-Cyrl-RS" b="1" i="1" u="sng" dirty="0" smtClean="0">
                <a:solidFill>
                  <a:srgbClr val="008000"/>
                </a:solidFill>
              </a:rPr>
              <a:t>директне </a:t>
            </a:r>
            <a:endParaRPr lang="sr-Cyrl-RS" b="1" i="1" u="sng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sr-Cyrl-RS" b="1" i="1" u="sng" dirty="0" smtClean="0">
                <a:solidFill>
                  <a:srgbClr val="008000"/>
                </a:solidFill>
              </a:rPr>
              <a:t>пропорционалности.</a:t>
            </a:r>
          </a:p>
          <a:p>
            <a:pPr>
              <a:buNone/>
            </a:pPr>
            <a:r>
              <a:rPr lang="sr-Cyrl-RS" dirty="0" smtClean="0"/>
              <a:t>Ако је </a:t>
            </a:r>
            <a:r>
              <a:rPr lang="sr-Latn-RS" dirty="0" smtClean="0"/>
              <a:t>k</a:t>
            </a:r>
            <a:r>
              <a:rPr lang="sr-Cyrl-RS" dirty="0" smtClean="0"/>
              <a:t> коефицијент директне пропорционалности</a:t>
            </a:r>
          </a:p>
          <a:p>
            <a:pPr>
              <a:buNone/>
            </a:pPr>
            <a:r>
              <a:rPr lang="sr-Cyrl-RS" dirty="0" smtClean="0"/>
              <a:t>између две променљиве величине </a:t>
            </a:r>
            <a:r>
              <a:rPr lang="sr-Latn-RS" dirty="0" smtClean="0"/>
              <a:t>x</a:t>
            </a:r>
            <a:r>
              <a:rPr lang="sr-Cyrl-RS" dirty="0" smtClean="0"/>
              <a:t> и </a:t>
            </a:r>
            <a:r>
              <a:rPr lang="sr-Latn-RS" dirty="0" smtClean="0"/>
              <a:t>y</a:t>
            </a:r>
            <a:r>
              <a:rPr lang="sr-Cyrl-RS" dirty="0" smtClean="0"/>
              <a:t>, онда су оне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повезане</a:t>
            </a:r>
            <a:r>
              <a:rPr lang="sr-Cyrl-RS" dirty="0" smtClean="0"/>
              <a:t> формулом    </a:t>
            </a:r>
            <a:r>
              <a:rPr lang="en-US" b="1" i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b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= </a:t>
            </a:r>
            <a:r>
              <a:rPr lang="en-US" b="1" i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b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b="1" i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</a:t>
            </a:r>
            <a:r>
              <a:rPr lang="sr-Cyrl-RS" b="1" i="1" dirty="0" smtClean="0">
                <a:solidFill>
                  <a:srgbClr val="C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sr-Cyrl-RS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        </a:t>
            </a:r>
          </a:p>
          <a:p>
            <a:pPr>
              <a:buNone/>
            </a:pPr>
            <a:r>
              <a:rPr lang="sr-Cyrl-RS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sr-Cyrl-RS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       </a:t>
            </a:r>
            <a:r>
              <a:rPr lang="sr-Cyrl-R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*Г</a:t>
            </a:r>
            <a:r>
              <a:rPr lang="en-US" b="1" u="sng" dirty="0" err="1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рафик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зависности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= 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x,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х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</a:t>
            </a:r>
            <a:r>
              <a:rPr lang="en-US" b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  <a:r>
              <a:rPr lang="sr-Cyrl-RS" b="1" i="1" u="sng" dirty="0" smtClean="0">
                <a:solidFill>
                  <a:srgbClr val="0070C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*</a:t>
            </a:r>
          </a:p>
          <a:p>
            <a:pPr>
              <a:buNone/>
            </a:pPr>
            <a:endParaRPr lang="sr-Cyrl-RS" dirty="0" smtClean="0">
              <a:solidFill>
                <a:srgbClr val="0070C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График зависности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</a:t>
            </a:r>
            <a:r>
              <a:rPr lang="sr-Cyrl-RS" dirty="0" smtClean="0">
                <a:solidFill>
                  <a:srgbClr val="C00000"/>
                </a:solidFill>
                <a:effectLst/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х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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  <a:r>
              <a:rPr lang="sr-Cyrl-R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, је скуп свих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тачака (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x,y)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 чије су координате повезане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једнакошћу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 </a:t>
            </a:r>
            <a:r>
              <a:rPr lang="sr-Latn-RS" b="1" dirty="0" smtClean="0">
                <a:solidFill>
                  <a:srgbClr val="C00000"/>
                </a:solidFill>
                <a:effectLst/>
              </a:rPr>
              <a:t>y = k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∙ </a:t>
            </a:r>
            <a:r>
              <a:rPr lang="en-US" b="1" i="1" dirty="0" smtClean="0">
                <a:solidFill>
                  <a:srgbClr val="C00000"/>
                </a:solidFill>
                <a:effectLst/>
              </a:rPr>
              <a:t>x</a:t>
            </a:r>
            <a:r>
              <a:rPr lang="sr-Latn-RS" b="1" i="1" dirty="0" smtClean="0">
                <a:solidFill>
                  <a:srgbClr val="C00000"/>
                </a:solidFill>
                <a:effectLst/>
              </a:rPr>
              <a:t>. </a:t>
            </a:r>
            <a:endParaRPr lang="sr-Cyrl-RS" b="1" dirty="0" smtClean="0">
              <a:solidFill>
                <a:srgbClr val="C00000"/>
              </a:solidFill>
              <a:effectLst/>
            </a:endParaRPr>
          </a:p>
          <a:p>
            <a:pPr>
              <a:buNone/>
            </a:pPr>
            <a:endParaRPr lang="sr-Cyrl-RS" dirty="0" smtClean="0">
              <a:solidFill>
                <a:schemeClr val="tx2">
                  <a:lumMod val="2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7072330" y="5857892"/>
            <a:ext cx="1000132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0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Задатак 1:</a:t>
            </a:r>
          </a:p>
          <a:p>
            <a:pPr>
              <a:buNone/>
            </a:pPr>
            <a:r>
              <a:rPr lang="sr-Cyrl-RS" dirty="0" smtClean="0"/>
              <a:t>Пред</a:t>
            </a:r>
            <a:r>
              <a:rPr lang="sr-Cyrl-RS" dirty="0" smtClean="0"/>
              <a:t>с</a:t>
            </a:r>
            <a:r>
              <a:rPr lang="sr-Cyrl-RS" dirty="0" smtClean="0"/>
              <a:t>тави у координатном систему зависност дату </a:t>
            </a:r>
          </a:p>
          <a:p>
            <a:pPr>
              <a:buNone/>
            </a:pPr>
            <a:r>
              <a:rPr lang="sr-Cyrl-RS" dirty="0" smtClean="0"/>
              <a:t>са   </a:t>
            </a:r>
            <a:r>
              <a:rPr lang="sr-Latn-RS" dirty="0" smtClean="0">
                <a:effectLst/>
              </a:rPr>
              <a:t>y = x, x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sym typeface="Symbol"/>
              </a:rPr>
              <a:t>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sym typeface="Symbol"/>
              </a:rPr>
              <a:t> R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sym typeface="Symbol"/>
              </a:rPr>
              <a:t>. 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effectLst/>
            </a:endParaRPr>
          </a:p>
        </p:txBody>
      </p:sp>
      <p:pic>
        <p:nvPicPr>
          <p:cNvPr id="4" name="Picture 3" descr="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857364"/>
            <a:ext cx="4357718" cy="4462643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000372"/>
            <a:ext cx="3214710" cy="1571636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hevron 5"/>
          <p:cNvSpPr/>
          <p:nvPr/>
        </p:nvSpPr>
        <p:spPr>
          <a:xfrm>
            <a:off x="6572264" y="578645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7286644" y="578645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8072462" y="578645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spd="slow" advTm="10000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70C0"/>
                </a:solidFill>
              </a:rPr>
              <a:t>Задатак 2:</a:t>
            </a:r>
          </a:p>
          <a:p>
            <a:pPr>
              <a:buNone/>
            </a:pPr>
            <a:r>
              <a:rPr lang="sr-Cyrl-RS" dirty="0" smtClean="0"/>
              <a:t>Представи у координатном систему зависност дату </a:t>
            </a:r>
          </a:p>
          <a:p>
            <a:pPr>
              <a:buNone/>
            </a:pPr>
            <a:r>
              <a:rPr lang="sr-Cyrl-RS" dirty="0" smtClean="0"/>
              <a:t>са   </a:t>
            </a:r>
            <a:r>
              <a:rPr lang="sr-Latn-RS" dirty="0" smtClean="0"/>
              <a:t>y = </a:t>
            </a:r>
            <a:r>
              <a:rPr lang="sr-Cyrl-RS" dirty="0" smtClean="0"/>
              <a:t>2</a:t>
            </a:r>
            <a:r>
              <a:rPr lang="sr-Latn-RS" dirty="0" smtClean="0"/>
              <a:t>x</a:t>
            </a:r>
            <a:r>
              <a:rPr lang="sr-Latn-RS" dirty="0" smtClean="0"/>
              <a:t>, x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Symbol"/>
              </a:rPr>
              <a:t>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Symbol"/>
              </a:rPr>
              <a:t> R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Symbol"/>
              </a:rPr>
              <a:t>. </a:t>
            </a:r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071678"/>
            <a:ext cx="3929090" cy="3929090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7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00306"/>
            <a:ext cx="3857652" cy="150019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triped Right Arrow 5"/>
          <p:cNvSpPr/>
          <p:nvPr/>
        </p:nvSpPr>
        <p:spPr>
          <a:xfrm>
            <a:off x="5500694" y="5500702"/>
            <a:ext cx="642942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6643702" y="5786454"/>
            <a:ext cx="642942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7786710" y="6072206"/>
            <a:ext cx="642942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spd="slow" advTm="10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sr-Cyrl-RS" b="1" i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r-Cyrl-RS" b="1" i="1" u="sng" dirty="0" smtClean="0">
                <a:solidFill>
                  <a:srgbClr val="0070C0"/>
                </a:solidFill>
              </a:rPr>
              <a:t>Закључак:</a:t>
            </a:r>
          </a:p>
          <a:p>
            <a:pPr>
              <a:buNone/>
            </a:pPr>
            <a:endParaRPr lang="sr-Cyrl-RS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График зависности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=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</a:t>
            </a:r>
            <a:r>
              <a:rPr lang="sr-Cyrl-RS" dirty="0" smtClean="0">
                <a:solidFill>
                  <a:srgbClr val="C00000"/>
                </a:solidFill>
                <a:effectLst/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</a:rPr>
              <a:t>,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х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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  <a:r>
              <a:rPr lang="sr-Cyrl-R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sr-Cyrl-RS" b="1" i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, </a:t>
            </a:r>
            <a:r>
              <a:rPr lang="sr-Cyrl-RS" i="1" dirty="0" smtClean="0">
                <a:solidFill>
                  <a:srgbClr val="0070C0"/>
                </a:solidFill>
                <a:effectLst/>
              </a:rPr>
              <a:t>је </a:t>
            </a:r>
            <a:r>
              <a:rPr lang="sr-Cyrl-RS" b="1" i="1" dirty="0" smtClean="0">
                <a:solidFill>
                  <a:srgbClr val="0070C0"/>
                </a:solidFill>
                <a:effectLst/>
              </a:rPr>
              <a:t>права</a:t>
            </a:r>
            <a:r>
              <a:rPr lang="sr-Cyrl-RS" i="1" dirty="0" smtClean="0">
                <a:solidFill>
                  <a:srgbClr val="0070C0"/>
                </a:solidFill>
                <a:effectLst/>
              </a:rPr>
              <a:t> </a:t>
            </a:r>
            <a:r>
              <a:rPr lang="sr-Cyrl-RS" b="1" i="1" u="sng" dirty="0" smtClean="0">
                <a:solidFill>
                  <a:srgbClr val="0070C0"/>
                </a:solidFill>
                <a:effectLst/>
              </a:rPr>
              <a:t>која </a:t>
            </a:r>
          </a:p>
          <a:p>
            <a:pPr>
              <a:buNone/>
            </a:pPr>
            <a:r>
              <a:rPr lang="sr-Cyrl-RS" b="1" i="1" u="sng" dirty="0" smtClean="0">
                <a:solidFill>
                  <a:srgbClr val="0070C0"/>
                </a:solidFill>
                <a:effectLst/>
              </a:rPr>
              <a:t>пролази кроз координатни почетак. </a:t>
            </a:r>
            <a:endParaRPr lang="sr-Latn-RS" b="1" i="1" u="sng" dirty="0" smtClean="0">
              <a:solidFill>
                <a:srgbClr val="0070C0"/>
              </a:solidFill>
              <a:effectLst/>
            </a:endParaRP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  <a:effectLst/>
              </a:rPr>
              <a:t>Ако је </a:t>
            </a:r>
            <a:r>
              <a:rPr lang="sr-Latn-RS" b="1" i="1" dirty="0" smtClean="0">
                <a:solidFill>
                  <a:srgbClr val="008000"/>
                </a:solidFill>
                <a:effectLst/>
              </a:rPr>
              <a:t>k&gt;0</a:t>
            </a:r>
            <a:r>
              <a:rPr lang="sr-Latn-RS" i="1" dirty="0" smtClean="0">
                <a:solidFill>
                  <a:srgbClr val="0070C0"/>
                </a:solidFill>
                <a:effectLst/>
              </a:rPr>
              <a:t>, </a:t>
            </a:r>
            <a:r>
              <a:rPr lang="sr-Cyrl-RS" i="1" dirty="0" smtClean="0">
                <a:solidFill>
                  <a:srgbClr val="0070C0"/>
                </a:solidFill>
                <a:effectLst/>
              </a:rPr>
              <a:t>онда се график налази у </a:t>
            </a:r>
            <a:r>
              <a:rPr lang="sr-Latn-RS" b="1" i="1" dirty="0" smtClean="0">
                <a:solidFill>
                  <a:srgbClr val="008000"/>
                </a:solidFill>
                <a:effectLst/>
              </a:rPr>
              <a:t>I </a:t>
            </a:r>
            <a:r>
              <a:rPr lang="sr-Cyrl-RS" b="1" i="1" dirty="0" smtClean="0">
                <a:solidFill>
                  <a:srgbClr val="008000"/>
                </a:solidFill>
                <a:effectLst/>
              </a:rPr>
              <a:t> и </a:t>
            </a:r>
            <a:r>
              <a:rPr lang="sr-Latn-RS" b="1" i="1" dirty="0" smtClean="0">
                <a:solidFill>
                  <a:srgbClr val="008000"/>
                </a:solidFill>
                <a:effectLst/>
              </a:rPr>
              <a:t>III</a:t>
            </a:r>
            <a:r>
              <a:rPr lang="sr-Cyrl-RS" b="1" i="1" dirty="0" smtClean="0">
                <a:solidFill>
                  <a:srgbClr val="008000"/>
                </a:solidFill>
                <a:effectLst/>
              </a:rPr>
              <a:t> квадранту</a:t>
            </a:r>
            <a:r>
              <a:rPr lang="sr-Cyrl-RS" i="1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>
              <a:buNone/>
            </a:pPr>
            <a:r>
              <a:rPr lang="sr-Cyrl-RS" i="1" dirty="0" smtClean="0">
                <a:solidFill>
                  <a:srgbClr val="0070C0"/>
                </a:solidFill>
              </a:rPr>
              <a:t>Ако је </a:t>
            </a:r>
            <a:r>
              <a:rPr lang="sr-Latn-RS" b="1" i="1" dirty="0" smtClean="0">
                <a:solidFill>
                  <a:srgbClr val="008000"/>
                </a:solidFill>
              </a:rPr>
              <a:t>k&lt;0</a:t>
            </a:r>
            <a:r>
              <a:rPr lang="sr-Latn-RS" b="1" i="1" dirty="0" smtClean="0">
                <a:solidFill>
                  <a:srgbClr val="0070C0"/>
                </a:solidFill>
              </a:rPr>
              <a:t>,</a:t>
            </a:r>
            <a:r>
              <a:rPr lang="sr-Latn-RS" i="1" dirty="0" smtClean="0">
                <a:solidFill>
                  <a:srgbClr val="0070C0"/>
                </a:solidFill>
              </a:rPr>
              <a:t> </a:t>
            </a:r>
            <a:r>
              <a:rPr lang="sr-Cyrl-RS" i="1" dirty="0" smtClean="0">
                <a:solidFill>
                  <a:srgbClr val="0070C0"/>
                </a:solidFill>
              </a:rPr>
              <a:t>онда се график налази у </a:t>
            </a:r>
            <a:r>
              <a:rPr lang="sr-Latn-RS" b="1" i="1" dirty="0" smtClean="0">
                <a:solidFill>
                  <a:srgbClr val="008000"/>
                </a:solidFill>
              </a:rPr>
              <a:t>II</a:t>
            </a:r>
            <a:r>
              <a:rPr lang="sr-Cyrl-RS" b="1" i="1" dirty="0" smtClean="0">
                <a:solidFill>
                  <a:srgbClr val="008000"/>
                </a:solidFill>
              </a:rPr>
              <a:t> </a:t>
            </a:r>
            <a:r>
              <a:rPr lang="sr-Cyrl-RS" b="1" i="1" dirty="0" smtClean="0">
                <a:solidFill>
                  <a:srgbClr val="008000"/>
                </a:solidFill>
              </a:rPr>
              <a:t>и </a:t>
            </a:r>
            <a:r>
              <a:rPr lang="sr-Latn-RS" b="1" i="1" dirty="0" smtClean="0">
                <a:solidFill>
                  <a:srgbClr val="008000"/>
                </a:solidFill>
              </a:rPr>
              <a:t>IV</a:t>
            </a:r>
            <a:r>
              <a:rPr lang="sr-Cyrl-RS" b="1" i="1" dirty="0" smtClean="0">
                <a:solidFill>
                  <a:srgbClr val="008000"/>
                </a:solidFill>
              </a:rPr>
              <a:t> </a:t>
            </a:r>
            <a:r>
              <a:rPr lang="sr-Cyrl-RS" b="1" i="1" dirty="0" smtClean="0">
                <a:solidFill>
                  <a:srgbClr val="008000"/>
                </a:solidFill>
              </a:rPr>
              <a:t>квадранту</a:t>
            </a:r>
            <a:r>
              <a:rPr lang="sr-Cyrl-RS" i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                                              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Толико за данас, останите здрави, весели и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насмејани.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Настављамо сутра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  <a:sym typeface="Wingdings" pitchFamily="2" charset="2"/>
              </a:rPr>
              <a:t>                                       Поздрав, наставница Марија</a:t>
            </a: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b="1" i="1" dirty="0" smtClean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E16B-7611-430C-BA08-58BAEB7F068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398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Директна пропорционалност; График зависности  y = k ∙ x, х  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Директна пропорционалност; График зависности  y = k ∙ x, х  R</dc:title>
  <dc:creator>Marija</dc:creator>
  <cp:lastModifiedBy>Marija</cp:lastModifiedBy>
  <cp:revision>11</cp:revision>
  <dcterms:created xsi:type="dcterms:W3CDTF">2020-04-01T18:26:22Z</dcterms:created>
  <dcterms:modified xsi:type="dcterms:W3CDTF">2020-04-01T20:10:50Z</dcterms:modified>
</cp:coreProperties>
</file>